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25"/>
  </p:notesMasterIdLst>
  <p:sldIdLst>
    <p:sldId id="257" r:id="rId5"/>
    <p:sldId id="283" r:id="rId6"/>
    <p:sldId id="281" r:id="rId7"/>
    <p:sldId id="284" r:id="rId8"/>
    <p:sldId id="314" r:id="rId9"/>
    <p:sldId id="294" r:id="rId10"/>
    <p:sldId id="327" r:id="rId11"/>
    <p:sldId id="326" r:id="rId12"/>
    <p:sldId id="330" r:id="rId13"/>
    <p:sldId id="302" r:id="rId14"/>
    <p:sldId id="303" r:id="rId15"/>
    <p:sldId id="321" r:id="rId16"/>
    <p:sldId id="322" r:id="rId17"/>
    <p:sldId id="323" r:id="rId18"/>
    <p:sldId id="324" r:id="rId19"/>
    <p:sldId id="325" r:id="rId20"/>
    <p:sldId id="328" r:id="rId21"/>
    <p:sldId id="316" r:id="rId22"/>
    <p:sldId id="291" r:id="rId23"/>
    <p:sldId id="329" r:id="rId24"/>
  </p:sldIdLst>
  <p:sldSz cx="12192000" cy="6858000"/>
  <p:notesSz cx="6669088" cy="9926638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38059-6288-448D-8C84-63CB43F9A3EE}" v="5" dt="2022-10-27T09:02:27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6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C0963-BC30-4A17-AC3A-96973A0258EF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FC26D-77DE-438D-B7FF-448F3E2B9D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82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mate waarin een cliënt ondersteuning nodig heeft, bepaalt vaak in welke groep hij of zij komt. </a:t>
            </a:r>
          </a:p>
          <a:p>
            <a:r>
              <a:rPr lang="nl-NL" dirty="0"/>
              <a:t>Groepsdoelen bestaan naast de individuele doelen van alle groepsleden. Die doelen kunnen met elkaar botsen.</a:t>
            </a:r>
          </a:p>
          <a:p>
            <a:r>
              <a:rPr lang="nl-NL" dirty="0"/>
              <a:t>Als het groepsdoel is om een bepaalde deadline te halen, maar 1 groepslid het individuele doel heeft om ‘gezellig met elkaar te kletsen’, dan botst dat met het groepsdoel.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08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Voorbeelden</a:t>
            </a:r>
            <a:r>
              <a:rPr lang="nl-NL" b="0" dirty="0"/>
              <a:t>:</a:t>
            </a:r>
          </a:p>
          <a:p>
            <a:r>
              <a:rPr lang="nl-NL" b="0" dirty="0"/>
              <a:t>Als </a:t>
            </a:r>
            <a:r>
              <a:rPr lang="nl-NL" b="0" dirty="0" err="1"/>
              <a:t>Zenet</a:t>
            </a:r>
            <a:r>
              <a:rPr lang="nl-NL" b="0" dirty="0"/>
              <a:t> (een cliënt met een verstandelijke beperking) zichzelf begint te slaan, leidt dit tot onrust bij anderen.</a:t>
            </a:r>
          </a:p>
          <a:p>
            <a:r>
              <a:rPr lang="nl-NL" b="0" dirty="0"/>
              <a:t>Als Viola (een kind in een basisschoolklas) een idee leuk vindt, dan vindt Andrea (een vriendinnetje van haar) dit idee ook vrijwel altijd leuk.</a:t>
            </a:r>
          </a:p>
          <a:p>
            <a:r>
              <a:rPr lang="nl-NL" b="0" dirty="0"/>
              <a:t>Als Petra (een kind op een kinderdagverblijf) begint te huilen, beginnen andere kinderen spontaan mee te huilen.</a:t>
            </a:r>
          </a:p>
          <a:p>
            <a:endParaRPr lang="nl-NL" b="0" dirty="0"/>
          </a:p>
          <a:p>
            <a:r>
              <a:rPr lang="nl-NL" b="0" dirty="0"/>
              <a:t>Wie werkt er met een doelgroep waarmee weinig tot geen interactie mogelijk is?</a:t>
            </a:r>
          </a:p>
          <a:p>
            <a:r>
              <a:rPr lang="nl-NL" b="0" dirty="0"/>
              <a:t>Is het dan nog een groep denk je? Waarom wel of niet?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1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/>
              <a:t>Je hebt leiders, meelopers en mensen die een middenpositie innemen.</a:t>
            </a:r>
          </a:p>
          <a:p>
            <a:r>
              <a:rPr lang="nl-NL" noProof="0"/>
              <a:t>Een groepsleider heeft de taak om te zorgen dat er niemand gecommandeerd, gepest, uitgesloten of lastiggevallen wordt.</a:t>
            </a:r>
          </a:p>
          <a:p>
            <a:r>
              <a:rPr lang="nl-NL" noProof="0"/>
              <a:t>Het is dus je taak om te zorgen dat je iedereens wensen hoort en meeneemt in je beslissing.</a:t>
            </a:r>
          </a:p>
          <a:p>
            <a:endParaRPr lang="nl-NL" noProof="0"/>
          </a:p>
          <a:p>
            <a:r>
              <a:rPr lang="nl-NL" b="1" noProof="0"/>
              <a:t>Waarom is dat lastig? </a:t>
            </a:r>
          </a:p>
          <a:p>
            <a:r>
              <a:rPr lang="nl-NL" noProof="0"/>
              <a:t>Als een cliënt niet kan praten of een kind zijn/haar wensen niet uitspreekt, kun je hier lastig rekening mee houden.</a:t>
            </a:r>
          </a:p>
          <a:p>
            <a:endParaRPr lang="nl-NL" noProof="0"/>
          </a:p>
          <a:p>
            <a:r>
              <a:rPr lang="nl-NL" noProof="0"/>
              <a:t>Een groep met alleen maar leiders werkt niet, een groep met alleen maar volgers of middenstanders evenmin. Je hebt juist die mix nodig!</a:t>
            </a:r>
          </a:p>
          <a:p>
            <a:endParaRPr lang="nl-NL"/>
          </a:p>
          <a:p>
            <a:r>
              <a:rPr lang="nl-NL"/>
              <a:t>Door te weten wie de groepsleider is, kun je je richten op het meekrijgen van die cliënt: de rest volgt dan vaak vanzelf.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71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zijn normen en </a:t>
            </a:r>
            <a:r>
              <a:rPr lang="nl-NL" noProof="0"/>
              <a:t>waarden</a:t>
            </a:r>
            <a:r>
              <a:rPr lang="nl-NL"/>
              <a:t> ook alweer?</a:t>
            </a:r>
          </a:p>
          <a:p>
            <a:r>
              <a:rPr lang="nl-NL" b="0" i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waarden – de voorkeur die een groep of samenleving heeft met betrekking tot doeleinden of gedragspatronen – die worden vertaald in concrete normen met concrete gedragsregels en voorschriften</a:t>
            </a:r>
            <a:endParaRPr lang="nl-NL"/>
          </a:p>
          <a:p>
            <a:endParaRPr lang="nl-NL"/>
          </a:p>
          <a:p>
            <a:r>
              <a:rPr lang="nl-NL"/>
              <a:t>Voordeel: bieden houvast, veiligheid.</a:t>
            </a:r>
          </a:p>
          <a:p>
            <a:r>
              <a:rPr lang="nl-NL"/>
              <a:t>Nadeel: kan ervoor zorgen dat kinderen of cliënten te weinig ruimte hebben om zich anders te gedragen dan de groep.</a:t>
            </a:r>
          </a:p>
          <a:p>
            <a:r>
              <a:rPr lang="nl-NL"/>
              <a:t>Stel je voor de norm is “mannen dragen geen jurken”, dan is dat erg frustrerend voor een mannelijke cliënt die dat graag doet.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082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/>
              <a:t>Als je eenmaal een bepaalde rol hebt in een groep, kom je daar niet meer zomaar vanaf: groepsleden bekijken je met een bepaalde bril.</a:t>
            </a:r>
          </a:p>
          <a:p>
            <a:pPr marL="171450" indent="-171450">
              <a:buFontTx/>
              <a:buChar char="-"/>
            </a:pPr>
            <a:r>
              <a:rPr lang="nl-NL" noProof="0" dirty="0"/>
              <a:t>leider, clown, stille, degene die altijd zeurt, zondebok</a:t>
            </a:r>
          </a:p>
          <a:p>
            <a:pPr marL="171450" indent="-171450">
              <a:buFontTx/>
              <a:buChar char="-"/>
            </a:pPr>
            <a:r>
              <a:rPr lang="nl-NL" noProof="0" dirty="0"/>
              <a:t>Sommige groepen hebben een zondebok/zwarte schaap/pispaaltje: die wordt buitengesloten en krijgt de schuld van zaken die misgaan in de groep, ook als het niet hun schuld is.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zondebok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je </a:t>
            </a:r>
            <a:r>
              <a:rPr lang="en-US" dirty="0" err="1"/>
              <a:t>niet</a:t>
            </a:r>
            <a:r>
              <a:rPr lang="en-US" dirty="0"/>
              <a:t> van de </a:t>
            </a:r>
            <a:r>
              <a:rPr lang="en-US" dirty="0" err="1"/>
              <a:t>ene</a:t>
            </a:r>
            <a:r>
              <a:rPr lang="en-US" dirty="0"/>
              <a:t> op de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. </a:t>
            </a:r>
            <a:r>
              <a:rPr lang="en-US" dirty="0" err="1"/>
              <a:t>Oorzaken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Anders </a:t>
            </a:r>
            <a:r>
              <a:rPr lang="en-US" dirty="0" err="1"/>
              <a:t>zijn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Weerloos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zelfbeeld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zondebok</a:t>
            </a:r>
            <a:r>
              <a:rPr lang="en-US" dirty="0"/>
              <a:t> </a:t>
            </a:r>
            <a:r>
              <a:rPr lang="en-US" dirty="0" err="1"/>
              <a:t>geweest</a:t>
            </a:r>
            <a:br>
              <a:rPr lang="en-US" dirty="0"/>
            </a:br>
            <a:br>
              <a:rPr lang="en-US" dirty="0"/>
            </a:br>
            <a:r>
              <a:rPr lang="nl-NL" dirty="0"/>
              <a:t>Buitengesloten worden activeert hetzelfde gebied in de hersenen als fysieke pijn.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Ze hebben dit onderzocht door een persoon in een hersenscanner te leggen en een simpel overgooi spel te doen op een computer.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 personen dachten dat ze met 2 echte andere mensen speelden, maar die zagen ze niet.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 werkelijkheid waren die andere “mensen” gewoon de computer, die haar na een paar keer gooien begonnen buiten te sluiten.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Ze gooiden de bal niet meer naar de proefpersoon, maar alleen nog naar elkaar.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Zelfs in zo’n simpel spelletje doet buitensluiten écht pijn! Terwijl het om 2 andere “mensen” gaat die je niet kent en nooit zal leren kennen.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7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926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09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933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956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9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E06C-4F66-46A2-B160-C07E45620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744538" y="877888"/>
            <a:ext cx="7796213" cy="43862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55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19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2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06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41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– </a:t>
            </a:r>
            <a:r>
              <a:rPr lang="en-US" err="1"/>
              <a:t>voldoet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</a:t>
            </a:r>
            <a:r>
              <a:rPr lang="en-US" err="1"/>
              <a:t>menselijke</a:t>
            </a:r>
            <a:r>
              <a:rPr lang="en-US"/>
              <a:t> </a:t>
            </a:r>
            <a:r>
              <a:rPr lang="en-US" err="1"/>
              <a:t>behoefte</a:t>
            </a:r>
            <a:r>
              <a:rPr lang="en-US"/>
              <a:t> tot contact met </a:t>
            </a:r>
            <a:r>
              <a:rPr lang="en-US" err="1"/>
              <a:t>anderen</a:t>
            </a:r>
            <a:r>
              <a:rPr lang="en-US"/>
              <a:t>, </a:t>
            </a:r>
            <a:r>
              <a:rPr lang="en-US" err="1"/>
              <a:t>geborgenheid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genegenheid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geeft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bepaalde</a:t>
            </a:r>
            <a:r>
              <a:rPr lang="en-US"/>
              <a:t> </a:t>
            </a:r>
            <a:r>
              <a:rPr lang="en-US" err="1"/>
              <a:t>identiteit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helpt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bereiken</a:t>
            </a:r>
            <a:r>
              <a:rPr lang="en-US"/>
              <a:t> van </a:t>
            </a:r>
            <a:r>
              <a:rPr lang="en-US" err="1"/>
              <a:t>doelen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behartigen</a:t>
            </a:r>
            <a:r>
              <a:rPr lang="en-US"/>
              <a:t> van </a:t>
            </a:r>
            <a:r>
              <a:rPr lang="en-US" err="1"/>
              <a:t>belangen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mensen</a:t>
            </a:r>
            <a:r>
              <a:rPr lang="en-US"/>
              <a:t> </a:t>
            </a:r>
            <a:r>
              <a:rPr lang="en-US" err="1"/>
              <a:t>leren</a:t>
            </a:r>
            <a:r>
              <a:rPr lang="en-US"/>
              <a:t> van </a:t>
            </a:r>
            <a:r>
              <a:rPr lang="en-US" err="1"/>
              <a:t>elkaar</a:t>
            </a:r>
            <a:endParaRPr lang="en-US"/>
          </a:p>
          <a:p>
            <a:pPr marL="228600" indent="-228600">
              <a:buAutoNum type="arabicPeriod"/>
            </a:pPr>
            <a:r>
              <a:rPr lang="en-US"/>
              <a:t>- </a:t>
            </a:r>
            <a:r>
              <a:rPr lang="en-US" err="1"/>
              <a:t>sociale</a:t>
            </a:r>
            <a:r>
              <a:rPr lang="en-US"/>
              <a:t> </a:t>
            </a:r>
            <a:r>
              <a:rPr lang="en-US" err="1"/>
              <a:t>vaardigheden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kennis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vaardigheden</a:t>
            </a:r>
            <a:endParaRPr lang="en-US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FC26D-77DE-438D-B7FF-448F3E2B9D5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59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/>
        </p:nvSpPr>
        <p:spPr bwMode="gray">
          <a:xfrm>
            <a:off x="0" y="2651180"/>
            <a:ext cx="10686123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/>
        </p:nvSpPr>
        <p:spPr bwMode="gray">
          <a:xfrm>
            <a:off x="0" y="5902805"/>
            <a:ext cx="11083141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/>
        </p:nvSpPr>
        <p:spPr bwMode="gray">
          <a:xfrm>
            <a:off x="9850799" y="6071185"/>
            <a:ext cx="747981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/>
        </p:nvSpPr>
        <p:spPr bwMode="gray">
          <a:xfrm>
            <a:off x="9490307" y="6071185"/>
            <a:ext cx="34461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/>
        </p:nvSpPr>
        <p:spPr bwMode="gray">
          <a:xfrm>
            <a:off x="4762" y="719138"/>
            <a:ext cx="2298102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79" y="719280"/>
            <a:ext cx="2298002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078" y="3615160"/>
            <a:ext cx="9150266" cy="893961"/>
          </a:xfrm>
        </p:spPr>
        <p:txBody>
          <a:bodyPr anchor="t" anchorCtr="0"/>
          <a:lstStyle>
            <a:lvl1pPr algn="l">
              <a:defRPr sz="5398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***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344710" y="4535454"/>
            <a:ext cx="9142635" cy="564468"/>
          </a:xfrm>
        </p:spPr>
        <p:txBody>
          <a:bodyPr/>
          <a:lstStyle>
            <a:lvl1pPr marL="0" indent="0" algn="l">
              <a:buNone/>
              <a:defRPr sz="3099">
                <a:solidFill>
                  <a:schemeClr val="tx1"/>
                </a:solidFill>
                <a:latin typeface="+mj-lt"/>
              </a:defRPr>
            </a:lvl1pPr>
            <a:lvl2pPr marL="54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/>
        </p:nvSpPr>
        <p:spPr bwMode="gray">
          <a:xfrm>
            <a:off x="1920623" y="6024207"/>
            <a:ext cx="14397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59947" y="6021288"/>
            <a:ext cx="1704655" cy="252000"/>
          </a:xfrm>
        </p:spPr>
        <p:txBody>
          <a:bodyPr/>
          <a:lstStyle/>
          <a:p>
            <a:fld id="{E6E18D78-A130-4D00-8E51-5C8A7FE4681B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07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9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59119-428F-4FEE-A7F7-31172621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5D356-E93E-4640-BA05-8C57728F5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B6F329-5F51-431C-B31F-9612F9405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2CB309-0CB5-4C60-AF3C-1A9FD624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8D78-A130-4D00-8E51-5C8A7FE4681B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D7678B-BFB0-406E-8BBF-E6D9A839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AFF681-9A81-4167-943D-9D139497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F7D-8438-4950-B1E0-518F5E697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34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</p:spTree>
    <p:extLst>
      <p:ext uri="{BB962C8B-B14F-4D97-AF65-F5344CB8AC3E}">
        <p14:creationId xmlns:p14="http://schemas.microsoft.com/office/powerpoint/2010/main" val="414074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344609" y="2313000"/>
            <a:ext cx="4318875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5844517" y="2313000"/>
            <a:ext cx="4318875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93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4AF2CF-82A0-4678-9D52-724D569E8A6C}"/>
              </a:ext>
            </a:extLst>
          </p:cNvPr>
          <p:cNvSpPr>
            <a:spLocks noSelect="1"/>
          </p:cNvSpPr>
          <p:nvPr/>
        </p:nvSpPr>
        <p:spPr bwMode="gray">
          <a:xfrm>
            <a:off x="0" y="1"/>
            <a:ext cx="12185708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4C75092-D6E5-4ED0-871B-50F6B27A021F}"/>
              </a:ext>
            </a:extLst>
          </p:cNvPr>
          <p:cNvSpPr>
            <a:spLocks noGrp="1" noSelect="1"/>
          </p:cNvSpPr>
          <p:nvPr>
            <p:ph type="pic" idx="13" hasCustomPrompt="1"/>
          </p:nvPr>
        </p:nvSpPr>
        <p:spPr bwMode="gray">
          <a:xfrm>
            <a:off x="0" y="1"/>
            <a:ext cx="12192000" cy="6857999"/>
          </a:xfrm>
        </p:spPr>
        <p:txBody>
          <a:bodyPr anchor="ctr"/>
          <a:lstStyle>
            <a:lvl1pPr marL="270027" indent="-270027" algn="ctr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9" name="Tijdelijke aanduiding voor afbeelding 3 (PHJU)">
            <a:extLst>
              <a:ext uri="{FF2B5EF4-FFF2-40B4-BE49-F238E27FC236}">
                <a16:creationId xmlns:a16="http://schemas.microsoft.com/office/drawing/2014/main" id="{E968B1FB-1E9D-44FF-85F4-7BEC7C5A53F0}"/>
              </a:ext>
            </a:extLst>
          </p:cNvPr>
          <p:cNvSpPr>
            <a:spLocks noGrp="1" noSelect="1"/>
          </p:cNvSpPr>
          <p:nvPr>
            <p:ph type="body" idx="14" hasCustomPrompt="1"/>
          </p:nvPr>
        </p:nvSpPr>
        <p:spPr bwMode="gray">
          <a:xfrm>
            <a:off x="0" y="2"/>
            <a:ext cx="2529061" cy="6857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270027" indent="-270027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77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1004442" y="2240868"/>
            <a:ext cx="10166800" cy="1764196"/>
          </a:xfrm>
        </p:spPr>
        <p:txBody>
          <a:bodyPr anchor="t"/>
          <a:lstStyle>
            <a:lvl1pPr algn="ctr">
              <a:defRPr sz="5498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1"/>
              <a:t>[Titel]</a:t>
            </a:r>
            <a:br>
              <a:rPr lang="nl-NL" noProof="1"/>
            </a:br>
            <a:endParaRPr lang="nl-NL" noProof="1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EA2CB4D-0B72-4771-8774-C128702AE7CE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1004627" y="4149812"/>
            <a:ext cx="10166877" cy="1187400"/>
          </a:xfrm>
        </p:spPr>
        <p:txBody>
          <a:bodyPr/>
          <a:lstStyle>
            <a:lvl1pPr marL="0" indent="0" algn="ctr">
              <a:buFontTx/>
              <a:buNone/>
              <a:defRPr sz="3399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3399" b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sz="3399" b="0">
                <a:solidFill>
                  <a:schemeClr val="tx1"/>
                </a:solidFill>
              </a:defRPr>
            </a:lvl3pPr>
            <a:lvl4pPr marL="0" algn="ctr">
              <a:buFontTx/>
              <a:buNone/>
              <a:defRPr sz="3399" b="0">
                <a:solidFill>
                  <a:schemeClr val="tx1"/>
                </a:solidFill>
              </a:defRPr>
            </a:lvl4pPr>
            <a:lvl5pPr marL="0" algn="ctr">
              <a:buFontTx/>
              <a:buNone/>
              <a:defRPr sz="3399" b="0">
                <a:solidFill>
                  <a:schemeClr val="tx1"/>
                </a:solidFill>
              </a:defRPr>
            </a:lvl5pPr>
            <a:lvl6pPr marL="0" algn="ctr">
              <a:buFontTx/>
              <a:buNone/>
              <a:defRPr sz="3399" b="0">
                <a:solidFill>
                  <a:schemeClr val="tx1"/>
                </a:solidFill>
              </a:defRPr>
            </a:lvl6pPr>
            <a:lvl7pPr marL="0" algn="ctr">
              <a:buFontTx/>
              <a:buNone/>
              <a:defRPr sz="3399" b="0">
                <a:solidFill>
                  <a:schemeClr val="tx1"/>
                </a:solidFill>
              </a:defRPr>
            </a:lvl7pPr>
            <a:lvl8pPr marL="0" algn="ctr">
              <a:buFontTx/>
              <a:buNone/>
              <a:defRPr sz="3399" b="0">
                <a:solidFill>
                  <a:schemeClr val="tx1"/>
                </a:solidFill>
              </a:defRPr>
            </a:lvl8pPr>
            <a:lvl9pPr marL="0" algn="ctr">
              <a:buFontTx/>
              <a:buNone/>
              <a:defRPr sz="33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9809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leine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D72B64D-68B0-4E1E-B069-061DBB6A1658}"/>
              </a:ext>
            </a:extLst>
          </p:cNvPr>
          <p:cNvSpPr>
            <a:spLocks noSelect="1"/>
          </p:cNvSpPr>
          <p:nvPr/>
        </p:nvSpPr>
        <p:spPr bwMode="gray">
          <a:xfrm>
            <a:off x="4217987" y="1"/>
            <a:ext cx="7967721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79462" y="1232756"/>
            <a:ext cx="2951288" cy="840998"/>
          </a:xfrm>
        </p:spPr>
        <p:txBody>
          <a:bodyPr/>
          <a:lstStyle>
            <a:lvl1pPr>
              <a:defRPr sz="1999"/>
            </a:lvl1pPr>
          </a:lstStyle>
          <a:p>
            <a:pPr lvl="0"/>
            <a:r>
              <a:rPr lang="nl-NL" noProof="1"/>
              <a:t>[Titel]</a:t>
            </a:r>
          </a:p>
        </p:txBody>
      </p:sp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70B3CF3C-7BA3-476D-9EE5-ECB24C8A1DF6}"/>
              </a:ext>
            </a:extLst>
          </p:cNvPr>
          <p:cNvSpPr>
            <a:spLocks noGrp="1" noSelect="1"/>
          </p:cNvSpPr>
          <p:nvPr>
            <p:ph type="pic" idx="10" hasCustomPrompt="1"/>
          </p:nvPr>
        </p:nvSpPr>
        <p:spPr bwMode="gray">
          <a:xfrm>
            <a:off x="4224279" y="0"/>
            <a:ext cx="7967721" cy="6858000"/>
          </a:xfrm>
        </p:spPr>
        <p:txBody>
          <a:bodyPr/>
          <a:lstStyle>
            <a:lvl1pPr marL="230331" indent="-230331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70D465-F8AA-4A1E-971D-9DC1400227DA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985034" y="2204864"/>
            <a:ext cx="2951288" cy="2988332"/>
          </a:xfrm>
        </p:spPr>
        <p:txBody>
          <a:bodyPr/>
          <a:lstStyle>
            <a:lvl1pPr marL="0" indent="0">
              <a:buFontTx/>
              <a:buNone/>
              <a:defRPr sz="1999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99" b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999" b="0">
                <a:solidFill>
                  <a:schemeClr val="tx1"/>
                </a:solidFill>
              </a:defRPr>
            </a:lvl3pPr>
            <a:lvl4pPr marL="0">
              <a:buFontTx/>
              <a:buNone/>
              <a:defRPr sz="1999" b="0">
                <a:solidFill>
                  <a:schemeClr val="tx1"/>
                </a:solidFill>
              </a:defRPr>
            </a:lvl4pPr>
            <a:lvl5pPr marL="0">
              <a:buFontTx/>
              <a:buNone/>
              <a:defRPr sz="1999" b="0">
                <a:solidFill>
                  <a:schemeClr val="tx1"/>
                </a:solidFill>
              </a:defRPr>
            </a:lvl5pPr>
            <a:lvl6pPr marL="0">
              <a:buFontTx/>
              <a:buNone/>
              <a:defRPr sz="1999" b="0">
                <a:solidFill>
                  <a:schemeClr val="tx1"/>
                </a:solidFill>
              </a:defRPr>
            </a:lvl6pPr>
            <a:lvl7pPr marL="0">
              <a:buFontTx/>
              <a:buNone/>
              <a:defRPr sz="1999" b="0">
                <a:solidFill>
                  <a:schemeClr val="tx1"/>
                </a:solidFill>
              </a:defRPr>
            </a:lvl7pPr>
            <a:lvl8pPr marL="0">
              <a:buFontTx/>
              <a:buNone/>
              <a:defRPr sz="1999" b="0">
                <a:solidFill>
                  <a:schemeClr val="tx1"/>
                </a:solidFill>
              </a:defRPr>
            </a:lvl8pPr>
            <a:lvl9pPr marL="0">
              <a:buFontTx/>
              <a:buNone/>
              <a:defRPr sz="19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9785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zonder sub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/>
        </p:nvSpPr>
        <p:spPr bwMode="gray">
          <a:xfrm>
            <a:off x="0" y="2651180"/>
            <a:ext cx="10686123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/>
        </p:nvSpPr>
        <p:spPr bwMode="gray">
          <a:xfrm>
            <a:off x="0" y="5902805"/>
            <a:ext cx="11083141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/>
        </p:nvSpPr>
        <p:spPr bwMode="gray">
          <a:xfrm>
            <a:off x="9850799" y="6071185"/>
            <a:ext cx="747981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/>
        </p:nvSpPr>
        <p:spPr bwMode="gray">
          <a:xfrm>
            <a:off x="9490307" y="6071185"/>
            <a:ext cx="34461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/>
        </p:nvSpPr>
        <p:spPr bwMode="gray">
          <a:xfrm>
            <a:off x="4762" y="719138"/>
            <a:ext cx="2298102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79" y="719280"/>
            <a:ext cx="2298002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078" y="3615160"/>
            <a:ext cx="9150266" cy="1974081"/>
          </a:xfrm>
        </p:spPr>
        <p:txBody>
          <a:bodyPr anchor="t" anchorCtr="0"/>
          <a:lstStyle>
            <a:lvl1pPr algn="l">
              <a:defRPr sz="5398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/>
        </p:nvSpPr>
        <p:spPr bwMode="gray">
          <a:xfrm>
            <a:off x="1920623" y="6024207"/>
            <a:ext cx="14397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59947" y="6021288"/>
            <a:ext cx="1704655" cy="252000"/>
          </a:xfrm>
        </p:spPr>
        <p:txBody>
          <a:bodyPr/>
          <a:lstStyle/>
          <a:p>
            <a:fld id="{E6E18D78-A130-4D00-8E51-5C8A7FE4681B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itdia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/>
        </p:nvSpPr>
        <p:spPr bwMode="gray">
          <a:xfrm>
            <a:off x="0" y="5902805"/>
            <a:ext cx="11083141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/>
        </p:nvSpPr>
        <p:spPr bwMode="gray">
          <a:xfrm>
            <a:off x="9850799" y="6071185"/>
            <a:ext cx="747981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/>
        </p:nvSpPr>
        <p:spPr bwMode="gray">
          <a:xfrm>
            <a:off x="9490307" y="6071185"/>
            <a:ext cx="34461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/>
        </p:nvSpPr>
        <p:spPr bwMode="gray">
          <a:xfrm>
            <a:off x="4762" y="719138"/>
            <a:ext cx="2298102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1799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79" y="719280"/>
            <a:ext cx="2298002" cy="1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71560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hidden="1">
            <a:extLst>
              <a:ext uri="{FF2B5EF4-FFF2-40B4-BE49-F238E27FC236}">
                <a16:creationId xmlns:a16="http://schemas.microsoft.com/office/drawing/2014/main" id="{60ABDAD1-1417-4A76-B2E5-DEB5397BB4D7}"/>
              </a:ext>
            </a:extLst>
          </p:cNvPr>
          <p:cNvPicPr>
            <a:picLocks noSelect="1"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2" y="0"/>
            <a:ext cx="12185216" cy="6858000"/>
          </a:xfrm>
          <a:prstGeom prst="rect">
            <a:avLst/>
          </a:prstGeom>
        </p:spPr>
      </p:pic>
      <p:pic>
        <p:nvPicPr>
          <p:cNvPr id="10" name="***druppels">
            <a:extLst>
              <a:ext uri="{FF2B5EF4-FFF2-40B4-BE49-F238E27FC236}">
                <a16:creationId xmlns:a16="http://schemas.microsoft.com/office/drawing/2014/main" id="{720F36EC-87A9-44DD-BB0D-0AAA2D3BE9E8}"/>
              </a:ext>
            </a:extLst>
          </p:cNvPr>
          <p:cNvPicPr>
            <a:picLocks noSelect="1" noChangeAspect="1"/>
          </p:cNvPicPr>
          <p:nvPr/>
        </p:nvPicPr>
        <p:blipFill>
          <a:blip r:embed="rId14"/>
          <a:stretch>
            <a:fillRect/>
          </a:stretch>
        </p:blipFill>
        <p:spPr bwMode="gray">
          <a:xfrm>
            <a:off x="0" y="0"/>
            <a:ext cx="2529181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328393" y="377788"/>
            <a:ext cx="8151101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344709" y="2312877"/>
            <a:ext cx="8710700" cy="338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JU-LEVEL6=Zwevend 1e niveau</a:t>
            </a:r>
          </a:p>
          <a:p>
            <a:pPr lvl="6"/>
            <a:r>
              <a:rPr lang="nl-NL" noProof="1"/>
              <a:t>JU-LEVEL7=Zwevend 2e niveau</a:t>
            </a:r>
          </a:p>
          <a:p>
            <a:pPr lvl="7"/>
            <a:r>
              <a:rPr lang="nl-NL" noProof="1"/>
              <a:t>JU-LEVEL8=Zwevend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184499" y="6021288"/>
            <a:ext cx="1704655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E6E18D78-A130-4D00-8E51-5C8A7FE4681B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100596" y="6021288"/>
            <a:ext cx="6263881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9983420" y="6021288"/>
            <a:ext cx="1613382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5781CF7D-8438-4950-B1E0-518F5E697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8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1088610" rtl="0" eaLnBrk="1" latinLnBrk="0" hangingPunct="1">
        <a:spcBef>
          <a:spcPct val="0"/>
        </a:spcBef>
        <a:buNone/>
        <a:defRPr sz="34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31" indent="-230331" algn="l" defTabSz="1088610" rtl="0" eaLnBrk="1" latinLnBrk="0" hangingPunct="1">
        <a:spcBef>
          <a:spcPts val="0"/>
        </a:spcBef>
        <a:buFont typeface="Arial" pitchFamily="34" charset="0"/>
        <a:buChar char="•"/>
        <a:defRPr sz="2699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7529" indent="-237529" algn="l" defTabSz="1088610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sz="2699" kern="1200">
          <a:solidFill>
            <a:schemeClr val="accent3"/>
          </a:solidFill>
          <a:latin typeface="+mn-lt"/>
          <a:ea typeface="+mn-ea"/>
          <a:cs typeface="+mn-cs"/>
        </a:defRPr>
      </a:lvl2pPr>
      <a:lvl3pPr marL="475057" indent="-237529" algn="l" defTabSz="1088610" rtl="0" eaLnBrk="1" latinLnBrk="0" hangingPunct="1">
        <a:spcBef>
          <a:spcPts val="0"/>
        </a:spcBef>
        <a:buFont typeface="Arial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2399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610" rtl="0" eaLnBrk="1" latinLnBrk="0" hangingPunct="1">
        <a:spcBef>
          <a:spcPts val="1500"/>
        </a:spcBef>
        <a:buFont typeface="Arial" pitchFamily="34" charset="0"/>
        <a:buNone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237529" indent="0" algn="l" defTabSz="1088610" rtl="0" eaLnBrk="1" latinLnBrk="0" hangingPunct="1">
        <a:spcBef>
          <a:spcPts val="0"/>
        </a:spcBef>
        <a:buFont typeface="Arial" pitchFamily="34" charset="0"/>
        <a:buNone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75057" indent="0" algn="l" defTabSz="1088610" rtl="0" eaLnBrk="1" latinLnBrk="0" hangingPunct="1">
        <a:spcBef>
          <a:spcPts val="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712586" indent="0" algn="l" defTabSz="1088610" rtl="0" eaLnBrk="1" latinLnBrk="0" hangingPunct="1">
        <a:spcBef>
          <a:spcPts val="0"/>
        </a:spcBef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RY6ixNYyJu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8B771-42F6-4840-A129-84E48A043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67" y="3429000"/>
            <a:ext cx="9390395" cy="875371"/>
          </a:xfrm>
        </p:spPr>
        <p:txBody>
          <a:bodyPr/>
          <a:lstStyle/>
          <a:p>
            <a:r>
              <a:rPr lang="nl-NL" sz="4400"/>
              <a:t>P6 - Les 4 - Groepsdynamica</a:t>
            </a:r>
            <a:br>
              <a:rPr lang="nl-NL" sz="4400"/>
            </a:br>
            <a:r>
              <a:rPr lang="nl-NL" sz="4400"/>
              <a:t> 	</a:t>
            </a:r>
            <a:br>
              <a:rPr lang="nl-NL" sz="4400"/>
            </a:br>
            <a:endParaRPr lang="nl-NL" sz="4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18B680-F308-4362-ACBE-2D9C89D07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867" y="4524303"/>
            <a:ext cx="9142635" cy="564468"/>
          </a:xfrm>
        </p:spPr>
        <p:txBody>
          <a:bodyPr/>
          <a:lstStyle/>
          <a:p>
            <a:r>
              <a:rPr lang="nl-NL" sz="3200"/>
              <a:t>Kenmerken en belang van groepen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2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Belangrijke groepskenmerken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141537"/>
            <a:ext cx="8186799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Groepsdoel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Mate van groepsinteractie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Bepaalde machtsstructuur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Groepsnormen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Groepsrollen</a:t>
            </a:r>
            <a:endParaRPr lang="nl-NL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0557BB-E148-4C4A-A2E1-97688EC4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45" y="3173412"/>
            <a:ext cx="3431382" cy="22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1. Groepsdoel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Groepsdoel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 = waar de groep naartoe wil gaan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Elke groep heeft een groepsdoel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Groepsdoel is belangrijk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Soms: ondersteuningsdoelen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edereen heeft een eigen plan | Talant Cliëntensite">
            <a:extLst>
              <a:ext uri="{FF2B5EF4-FFF2-40B4-BE49-F238E27FC236}">
                <a16:creationId xmlns:a16="http://schemas.microsoft.com/office/drawing/2014/main" id="{08784337-5F7A-4F73-A089-A5D0223C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0"/>
            <a:ext cx="5322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3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2. Groepsinteractie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Interactie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 = communicatie binnen een groep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Verbaal en non-verbaal, bewust en onbewust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Groepsleden beïnvloeden elkaar</a:t>
            </a:r>
          </a:p>
        </p:txBody>
      </p:sp>
      <p:pic>
        <p:nvPicPr>
          <p:cNvPr id="3074" name="Picture 2" descr="Woongroep Toermalijn">
            <a:extLst>
              <a:ext uri="{FF2B5EF4-FFF2-40B4-BE49-F238E27FC236}">
                <a16:creationId xmlns:a16="http://schemas.microsoft.com/office/drawing/2014/main" id="{CDC93767-FD10-4CE8-8CAB-32CC47B6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3638521"/>
            <a:ext cx="7229707" cy="32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3. Machtsstructuur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2062975"/>
            <a:ext cx="7975571" cy="4113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Elke persoon heeft een andere mate van macht binnen een groep.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groepsleider 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is verantwoordelijk om de gelijkwaardigheid 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binnen een groep te bewaken.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Waarom is dat zo moeilijk?</a:t>
            </a: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Waarom is het handig om te weten wie de groepsleider is binnen een groep cliënten?</a:t>
            </a:r>
          </a:p>
        </p:txBody>
      </p:sp>
      <p:pic>
        <p:nvPicPr>
          <p:cNvPr id="4098" name="Picture 2" descr="20 wereldleiders, met hun persoonlijke boodschap, die de ...">
            <a:extLst>
              <a:ext uri="{FF2B5EF4-FFF2-40B4-BE49-F238E27FC236}">
                <a16:creationId xmlns:a16="http://schemas.microsoft.com/office/drawing/2014/main" id="{C6F42B90-401B-4430-A1CF-360C9D3E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37" y="111511"/>
            <a:ext cx="5037963" cy="28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4. Groepsnormen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In welke groep zijn er ongeschreven regels.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Conformisme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mensen passen zich aan, aan deze ongeschreven regels.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Wat is het voordeel van heldere normen?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Wat kan een nadeel zijn?</a:t>
            </a: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Hierover volgt volgende week meer!</a:t>
            </a:r>
          </a:p>
        </p:txBody>
      </p:sp>
      <p:pic>
        <p:nvPicPr>
          <p:cNvPr id="5122" name="Picture 2" descr="Workshop: Groepsdynamiek - Waarde hechten aan je team">
            <a:extLst>
              <a:ext uri="{FF2B5EF4-FFF2-40B4-BE49-F238E27FC236}">
                <a16:creationId xmlns:a16="http://schemas.microsoft.com/office/drawing/2014/main" id="{A7B8AEC4-FD1E-4FC4-A119-F24C2F3A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22" y="2921620"/>
            <a:ext cx="5057578" cy="39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1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– 5. Groepsrollen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Eigen rol in de groep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Deze rol wordt steeds meer eigen</a:t>
            </a: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Welk rol heb jij?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Waarom is het belangrijk om niemand buiten te sluiten?</a:t>
            </a: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Hierover volgt volgende week meer!</a:t>
            </a: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Besser und leichter Verkaufen - Stein">
            <a:extLst>
              <a:ext uri="{FF2B5EF4-FFF2-40B4-BE49-F238E27FC236}">
                <a16:creationId xmlns:a16="http://schemas.microsoft.com/office/drawing/2014/main" id="{EE9B655B-D4C0-462F-AFD6-588222F7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63" y="3791414"/>
            <a:ext cx="5751278" cy="36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8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slag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56287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Jullie gaan in groepjes aan de slag met de volgende vragen.</a:t>
            </a:r>
          </a:p>
          <a:p>
            <a:pPr>
              <a:lnSpc>
                <a:spcPct val="150000"/>
              </a:lnSpc>
            </a:pPr>
            <a:endParaRPr lang="nl-N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Groepsdoel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wat is het groepsdoel van jullie klas?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Groepsinteractie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hoe beïnvloeden jullie klaar?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Machtsstructuur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voel jij je een leider, volger of middenstander in jullie klas?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Groepsnormen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welke ongeschreven regels hebben jullie?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Groepsrollen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welke rollen herken je in de klas? </a:t>
            </a: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Gebruik hiervoor de theorie: PW H9 De Groep &amp; MZ H17 Groepsprocessen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Per tafelgroep bespreken. </a:t>
            </a:r>
          </a:p>
        </p:txBody>
      </p:sp>
    </p:spTree>
    <p:extLst>
      <p:ext uri="{BB962C8B-B14F-4D97-AF65-F5344CB8AC3E}">
        <p14:creationId xmlns:p14="http://schemas.microsoft.com/office/powerpoint/2010/main" val="199454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Nabespreken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56287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Groepsdoel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wat is het groepsdoel van jullie klas?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Groepsinteractie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hoe beïnvloeden jullie klaar?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Machtsstructuur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voel jij je een leider, volger of middenstander in jullie klas?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Groepsnormen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welke ongeschreven regels hebben jullie?</a:t>
            </a:r>
          </a:p>
          <a:p>
            <a:pPr>
              <a:lnSpc>
                <a:spcPct val="150000"/>
              </a:lnSpc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Groepsrollen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: welke rollen herken je in de klas? 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Evalueren en reflecteren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student kan nadenken over waarom mensen bij een groep willen horen.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student wordt zich bewust van kenmerken van de groep. 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student kan de kenmerken van een groep toepassen op de klas. 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Wat is er blijven hangen?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1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volgende keer…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99033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Opdrachten van deze les zet je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ClassNotebook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wordbestand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Je hebt de eindopdracht individueel doorgenomen en 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bespreekt je in de praktijk met je begeleider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Neem de theorie </a:t>
            </a:r>
            <a:r>
              <a:rPr lang="nl-NL" sz="1800" i="1" dirty="0">
                <a:latin typeface="Arial" panose="020B0604020202020204" pitchFamily="34" charset="0"/>
                <a:cs typeface="Arial" panose="020B0604020202020204" pitchFamily="34" charset="0"/>
              </a:rPr>
              <a:t>groepsprocessen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door ter herhaling van deze les 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Vul je begrippenlijst in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Onderwerp volgende week: rollen in een groep en groepsnormen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FA49-D1A7-4C8E-A3B6-FA4DC04E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9" y="508369"/>
            <a:ext cx="8151101" cy="313668"/>
          </a:xfrm>
        </p:spPr>
        <p:txBody>
          <a:bodyPr/>
          <a:lstStyle/>
          <a:p>
            <a:r>
              <a:rPr lang="nl-NL"/>
              <a:t>Studiewijzer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D216549-309F-5540-F635-B65EBFA3F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34649"/>
              </p:ext>
            </p:extLst>
          </p:nvPr>
        </p:nvGraphicFramePr>
        <p:xfrm>
          <a:off x="1344709" y="822037"/>
          <a:ext cx="9912485" cy="6492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928">
                  <a:extLst>
                    <a:ext uri="{9D8B030D-6E8A-4147-A177-3AD203B41FA5}">
                      <a16:colId xmlns:a16="http://schemas.microsoft.com/office/drawing/2014/main" val="67529782"/>
                    </a:ext>
                  </a:extLst>
                </a:gridCol>
                <a:gridCol w="6661557">
                  <a:extLst>
                    <a:ext uri="{9D8B030D-6E8A-4147-A177-3AD203B41FA5}">
                      <a16:colId xmlns:a16="http://schemas.microsoft.com/office/drawing/2014/main" val="2924396044"/>
                    </a:ext>
                  </a:extLst>
                </a:gridCol>
              </a:tblGrid>
              <a:tr h="403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Lesweek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Opdracht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3822602921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SW 1: 09 nov</a:t>
                      </a:r>
                      <a:endParaRPr lang="nl-NL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Introductie groepsdynamica MZ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1560656440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2: 16 nov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Groepsvorming, indelingen van groepen (deel 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1018071158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3: 23 nov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</a:rPr>
                        <a:t>Groepsvorming, indelingen van groepen (deel 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3630239587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FF0000"/>
                          </a:solidFill>
                          <a:effectLst/>
                        </a:rPr>
                        <a:t>SW 4: 30 nov</a:t>
                      </a:r>
                      <a:endParaRPr lang="nl-NL" sz="1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solidFill>
                            <a:srgbClr val="FF0000"/>
                          </a:solidFill>
                          <a:effectLst/>
                        </a:rPr>
                        <a:t> Kenmerken en belang van groepen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2678107821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5: 7 dec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</a:rPr>
                        <a:t> Rollen in een groep en groepsnormen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974801918"/>
                  </a:ext>
                </a:extLst>
              </a:tr>
              <a:tr h="79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6: 14 dec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</a:rPr>
                        <a:t> Groepsdruk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3130172659"/>
                  </a:ext>
                </a:extLst>
              </a:tr>
              <a:tr h="549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7: 21 dec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</a:rPr>
                        <a:t>Begrippenlijst en werken aan eindopdracht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867467484"/>
                  </a:ext>
                </a:extLst>
              </a:tr>
              <a:tr h="32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</a:rPr>
                        <a:t>SW 8: 11 jan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tc>
                  <a:txBody>
                    <a:bodyPr/>
                    <a:lstStyle/>
                    <a:p>
                      <a:pPr marL="0" marR="0" lvl="0" indent="0" algn="l" defTabSz="10886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Samenvatting en herhaling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2" marR="67002" marT="0" marB="0"/>
                </a:tc>
                <a:extLst>
                  <a:ext uri="{0D108BD9-81ED-4DB2-BD59-A6C34878D82A}">
                    <a16:rowId xmlns:a16="http://schemas.microsoft.com/office/drawing/2014/main" val="52043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3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de volgende keer…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99033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Mocht je de les gemist hebben, neem dan zelfstandig deze PowerPoint door.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Extra uitleg staat in de notities!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6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Programma</a:t>
            </a:r>
            <a:r>
              <a:rPr lang="en-US" b="1"/>
              <a:t> van </a:t>
            </a:r>
            <a:r>
              <a:rPr lang="en-US" b="1" err="1"/>
              <a:t>deze</a:t>
            </a:r>
            <a:r>
              <a:rPr lang="en-US" b="1"/>
              <a:t>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02169" y="2197640"/>
            <a:ext cx="8710700" cy="33843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err="1"/>
              <a:t>Lesdoelen</a:t>
            </a:r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nl-NL" sz="1800"/>
              <a:t>Terugkijken naar fasen van groepsvorming &amp; indeling groepen (les 2) &amp;</a:t>
            </a:r>
            <a:br>
              <a:rPr lang="nl-NL" sz="1800"/>
            </a:br>
            <a:r>
              <a:rPr lang="nl-NL" sz="1800"/>
              <a:t>Bespreken opdracht vorige week (typeer de groepen waar jij deel van uitmaakt met behulp van de kenmerken</a:t>
            </a:r>
          </a:p>
          <a:p>
            <a:endParaRPr lang="en-US" sz="1800">
              <a:cs typeface="Arial"/>
            </a:endParaRPr>
          </a:p>
          <a:p>
            <a:r>
              <a:rPr lang="en-US" sz="1800" err="1">
                <a:cs typeface="Arial"/>
              </a:rPr>
              <a:t>Groepslidmaatschap</a:t>
            </a:r>
            <a:r>
              <a:rPr lang="en-US" sz="1800">
                <a:cs typeface="Arial"/>
              </a:rPr>
              <a:t>?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 err="1"/>
              <a:t>Theorie</a:t>
            </a:r>
            <a:r>
              <a:rPr lang="en-US" sz="1800"/>
              <a:t> </a:t>
            </a:r>
            <a:r>
              <a:rPr lang="en-US" sz="1800" err="1"/>
              <a:t>kenmerken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belang</a:t>
            </a:r>
            <a:r>
              <a:rPr lang="en-US" sz="1800"/>
              <a:t> van </a:t>
            </a:r>
            <a:r>
              <a:rPr lang="en-US" sz="1800" err="1"/>
              <a:t>groepen</a:t>
            </a:r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 err="1">
                <a:cs typeface="Arial"/>
              </a:rPr>
              <a:t>Opdracht</a:t>
            </a:r>
            <a:r>
              <a:rPr lang="en-US" sz="1800">
                <a:cs typeface="Arial"/>
              </a:rPr>
              <a:t> : </a:t>
            </a:r>
            <a:r>
              <a:rPr lang="en-US" sz="1800" err="1">
                <a:cs typeface="Arial"/>
              </a:rPr>
              <a:t>beschrijf</a:t>
            </a:r>
            <a:r>
              <a:rPr lang="en-US" sz="1800">
                <a:cs typeface="Arial"/>
              </a:rPr>
              <a:t> de </a:t>
            </a:r>
            <a:r>
              <a:rPr lang="en-US" sz="1800" err="1">
                <a:cs typeface="Arial"/>
              </a:rPr>
              <a:t>klas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aan</a:t>
            </a:r>
            <a:r>
              <a:rPr lang="en-US" sz="1800">
                <a:cs typeface="Arial"/>
              </a:rPr>
              <a:t> de hand van de </a:t>
            </a:r>
            <a:r>
              <a:rPr lang="en-US" sz="1800" err="1">
                <a:cs typeface="Arial"/>
              </a:rPr>
              <a:t>kenmerken</a:t>
            </a:r>
            <a:r>
              <a:rPr lang="en-US" sz="1800">
                <a:cs typeface="Arial"/>
              </a:rPr>
              <a:t> &amp; </a:t>
            </a:r>
            <a:r>
              <a:rPr lang="en-US" sz="1800" err="1">
                <a:cs typeface="Arial"/>
              </a:rPr>
              <a:t>begrippenlijst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vullen</a:t>
            </a:r>
            <a:endParaRPr lang="en-US" sz="1800">
              <a:cs typeface="Arial"/>
            </a:endParaRPr>
          </a:p>
          <a:p>
            <a:endParaRPr lang="en-US" sz="1800">
              <a:cs typeface="Arial"/>
            </a:endParaRPr>
          </a:p>
          <a:p>
            <a:endParaRPr lang="en-US" sz="1800">
              <a:cs typeface="Arial"/>
            </a:endParaRPr>
          </a:p>
          <a:p>
            <a:r>
              <a:rPr lang="en-US" sz="1800" err="1">
                <a:cs typeface="Arial"/>
              </a:rPr>
              <a:t>Evalueren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afronden</a:t>
            </a:r>
            <a:r>
              <a:rPr lang="en-US" sz="1800">
                <a:cs typeface="Arial"/>
              </a:rPr>
              <a:t> les</a:t>
            </a:r>
          </a:p>
          <a:p>
            <a:endParaRPr lang="en-US" sz="1200">
              <a:cs typeface="Arial"/>
            </a:endParaRPr>
          </a:p>
          <a:p>
            <a:endParaRPr lang="en-US" sz="1200">
              <a:cs typeface="Arial"/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89E68F-FBBA-4CCF-A98E-63ED78459D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2574" y="119570"/>
            <a:ext cx="1429845" cy="149903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C19B4C2-CD44-46FD-A6DC-C01D697377D3}"/>
              </a:ext>
            </a:extLst>
          </p:cNvPr>
          <p:cNvSpPr txBox="1"/>
          <p:nvPr/>
        </p:nvSpPr>
        <p:spPr>
          <a:xfrm>
            <a:off x="2174060" y="2074779"/>
            <a:ext cx="242374" cy="640012"/>
          </a:xfrm>
          <a:prstGeom prst="rect">
            <a:avLst/>
          </a:prstGeom>
          <a:solidFill>
            <a:srgbClr val="DCEEFC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nl-NL" sz="1575"/>
              <a:t>5 min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29622-F5D3-4600-88D3-F2A546FC4325}"/>
              </a:ext>
            </a:extLst>
          </p:cNvPr>
          <p:cNvSpPr txBox="1"/>
          <p:nvPr/>
        </p:nvSpPr>
        <p:spPr>
          <a:xfrm flipH="1">
            <a:off x="2168824" y="4457202"/>
            <a:ext cx="242374" cy="640011"/>
          </a:xfrm>
          <a:prstGeom prst="rect">
            <a:avLst/>
          </a:prstGeom>
          <a:solidFill>
            <a:srgbClr val="DCEEFC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nl-NL" sz="1575"/>
              <a:t>15 min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7F85F0-C8BC-4642-8E06-97245CCAB4CD}"/>
              </a:ext>
            </a:extLst>
          </p:cNvPr>
          <p:cNvSpPr txBox="1"/>
          <p:nvPr/>
        </p:nvSpPr>
        <p:spPr>
          <a:xfrm rot="10800000" flipH="1" flipV="1">
            <a:off x="2174060" y="5204491"/>
            <a:ext cx="242374" cy="755051"/>
          </a:xfrm>
          <a:prstGeom prst="rect">
            <a:avLst/>
          </a:prstGeom>
          <a:solidFill>
            <a:srgbClr val="DCEEFC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nl-NL" sz="1575"/>
              <a:t>20 min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8E5917-3508-450F-A356-74D26EE1D5B4}"/>
              </a:ext>
            </a:extLst>
          </p:cNvPr>
          <p:cNvSpPr txBox="1"/>
          <p:nvPr/>
        </p:nvSpPr>
        <p:spPr>
          <a:xfrm flipH="1">
            <a:off x="2174060" y="6075987"/>
            <a:ext cx="242374" cy="640011"/>
          </a:xfrm>
          <a:prstGeom prst="rect">
            <a:avLst/>
          </a:prstGeom>
          <a:solidFill>
            <a:srgbClr val="DCEEFC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nl-NL" sz="1575"/>
              <a:t>10 min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42E6B86-C47A-4C3B-A60A-4AB23C3509AA}"/>
              </a:ext>
            </a:extLst>
          </p:cNvPr>
          <p:cNvSpPr txBox="1"/>
          <p:nvPr/>
        </p:nvSpPr>
        <p:spPr>
          <a:xfrm flipH="1">
            <a:off x="2174060" y="2845446"/>
            <a:ext cx="242374" cy="641392"/>
          </a:xfrm>
          <a:prstGeom prst="rect">
            <a:avLst/>
          </a:prstGeom>
          <a:solidFill>
            <a:srgbClr val="DCEEFC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nl-NL" sz="1575"/>
              <a:t>20 min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5B37A68-4FCF-4EA8-A247-CE6020246B85}"/>
              </a:ext>
            </a:extLst>
          </p:cNvPr>
          <p:cNvSpPr txBox="1"/>
          <p:nvPr/>
        </p:nvSpPr>
        <p:spPr>
          <a:xfrm flipH="1">
            <a:off x="2168824" y="3651324"/>
            <a:ext cx="242374" cy="641392"/>
          </a:xfrm>
          <a:prstGeom prst="rect">
            <a:avLst/>
          </a:prstGeom>
          <a:solidFill>
            <a:srgbClr val="DCEEFC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nl-NL" sz="1575"/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215830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Lesdoelen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186799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student kent redenen waarom mensen bij een groep willen horen.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student wordt zich bewust van kenmerken van de groep. </a:t>
            </a: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De student kan de kenmerken van een groep toepassen op de klas. 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 b="1">
                <a:latin typeface="Arial" panose="020B0604020202020204" pitchFamily="34" charset="0"/>
                <a:cs typeface="Arial" panose="020B0604020202020204" pitchFamily="34" charset="0"/>
              </a:rPr>
              <a:t>Nodig:</a:t>
            </a: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Theorie groepsprocessen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i="1">
                <a:latin typeface="Arial" panose="020B0604020202020204" pitchFamily="34" charset="0"/>
                <a:cs typeface="Arial" panose="020B0604020202020204" pitchFamily="34" charset="0"/>
              </a:rPr>
              <a:t>Teams &gt; jouw klas &gt; Bestanden &gt; P6 &gt; Domeinen &gt; COMM - Groepsdynamica </a:t>
            </a:r>
          </a:p>
        </p:txBody>
      </p:sp>
    </p:spTree>
    <p:extLst>
      <p:ext uri="{BB962C8B-B14F-4D97-AF65-F5344CB8AC3E}">
        <p14:creationId xmlns:p14="http://schemas.microsoft.com/office/powerpoint/2010/main" val="54263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Terugkijken: fasen van groepsvorming </a:t>
            </a:r>
            <a:endParaRPr lang="nl-NL"/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96EDBBF8-791E-4EA4-A990-E085D62A8CC0}"/>
              </a:ext>
            </a:extLst>
          </p:cNvPr>
          <p:cNvGraphicFramePr>
            <a:graphicFrameLocks noGrp="1"/>
          </p:cNvGraphicFramePr>
          <p:nvPr/>
        </p:nvGraphicFramePr>
        <p:xfrm>
          <a:off x="1359877" y="1690688"/>
          <a:ext cx="9308123" cy="4069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7354">
                  <a:extLst>
                    <a:ext uri="{9D8B030D-6E8A-4147-A177-3AD203B41FA5}">
                      <a16:colId xmlns:a16="http://schemas.microsoft.com/office/drawing/2014/main" val="2910133840"/>
                    </a:ext>
                  </a:extLst>
                </a:gridCol>
                <a:gridCol w="492369">
                  <a:extLst>
                    <a:ext uri="{9D8B030D-6E8A-4147-A177-3AD203B41FA5}">
                      <a16:colId xmlns:a16="http://schemas.microsoft.com/office/drawing/2014/main" val="2996863093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4145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/>
                          </a:solidFill>
                        </a:rPr>
                        <a:t>Fasen van groepsdynamica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/>
                          </a:solidFill>
                        </a:rPr>
                        <a:t>Toelichting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6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b="1"/>
                        <a:t>1</a:t>
                      </a:r>
                      <a:r>
                        <a:rPr lang="nl-NL"/>
                        <a:t>. </a:t>
                      </a:r>
                      <a:r>
                        <a:rPr lang="nl-NL" err="1"/>
                        <a:t>Forming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/>
                        <a:t>A</a:t>
                      </a:r>
                      <a:r>
                        <a:rPr lang="nl-NL"/>
                        <a:t>. Normen en regels ontstaan. Er ontstaan vriendschappen. Betrokkenheid neemt toe.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8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2</a:t>
                      </a:r>
                      <a:r>
                        <a:rPr lang="nl-NL"/>
                        <a:t>. </a:t>
                      </a:r>
                      <a:r>
                        <a:rPr lang="nl-NL" err="1"/>
                        <a:t>Storming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/>
                        <a:t>B</a:t>
                      </a:r>
                      <a:r>
                        <a:rPr lang="nl-NL"/>
                        <a:t>. Kinderen spelen en werken met plezier samen.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5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3</a:t>
                      </a:r>
                      <a:r>
                        <a:rPr lang="nl-NL"/>
                        <a:t>. </a:t>
                      </a:r>
                      <a:r>
                        <a:rPr lang="nl-NL" err="1"/>
                        <a:t>Norming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/>
                        <a:t>C</a:t>
                      </a:r>
                      <a:r>
                        <a:rPr lang="nl-NL"/>
                        <a:t>. Kinderen gaan op zoek naar hun eigen plek binnen de groep. Rollen worden verdeeld. Leidt soms tot conflicten.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7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4</a:t>
                      </a:r>
                      <a:r>
                        <a:rPr lang="nl-NL"/>
                        <a:t>. </a:t>
                      </a:r>
                      <a:r>
                        <a:rPr lang="nl-NL" err="1"/>
                        <a:t>Performing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/>
                        <a:t>D</a:t>
                      </a:r>
                      <a:r>
                        <a:rPr lang="nl-NL"/>
                        <a:t>. Tijd om terug te blikken en afscheid te nemen.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87752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nl-NL" b="1"/>
                        <a:t>5</a:t>
                      </a:r>
                      <a:r>
                        <a:rPr lang="nl-NL"/>
                        <a:t>. </a:t>
                      </a:r>
                      <a:r>
                        <a:rPr lang="nl-NL" err="1"/>
                        <a:t>Adjourning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/>
                        <a:t>E</a:t>
                      </a:r>
                      <a:r>
                        <a:rPr lang="nl-NL"/>
                        <a:t>. Begin van een groep. Elkaar leren kennen. Zoeken van gelijkgestemden.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83162"/>
                  </a:ext>
                </a:extLst>
              </a:tr>
            </a:tbl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1104055-26B1-4F61-B542-F36DFB5C1243}"/>
              </a:ext>
            </a:extLst>
          </p:cNvPr>
          <p:cNvCxnSpPr>
            <a:cxnSpLocks/>
          </p:cNvCxnSpPr>
          <p:nvPr/>
        </p:nvCxnSpPr>
        <p:spPr>
          <a:xfrm>
            <a:off x="2900092" y="2708031"/>
            <a:ext cx="1529860" cy="2901409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01D6389-DCB5-4318-99F0-74F138B2ADE7}"/>
              </a:ext>
            </a:extLst>
          </p:cNvPr>
          <p:cNvCxnSpPr>
            <a:cxnSpLocks/>
          </p:cNvCxnSpPr>
          <p:nvPr/>
        </p:nvCxnSpPr>
        <p:spPr>
          <a:xfrm flipV="1">
            <a:off x="3036277" y="4818185"/>
            <a:ext cx="1378602" cy="442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7C6C42B-F513-46E4-9269-50649F070BF6}"/>
              </a:ext>
            </a:extLst>
          </p:cNvPr>
          <p:cNvCxnSpPr>
            <a:cxnSpLocks/>
          </p:cNvCxnSpPr>
          <p:nvPr/>
        </p:nvCxnSpPr>
        <p:spPr>
          <a:xfrm flipV="1">
            <a:off x="2900092" y="2708031"/>
            <a:ext cx="1514787" cy="107165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D193052-55FC-48F7-8962-A9B3DD17F96D}"/>
              </a:ext>
            </a:extLst>
          </p:cNvPr>
          <p:cNvCxnSpPr>
            <a:cxnSpLocks/>
          </p:cNvCxnSpPr>
          <p:nvPr/>
        </p:nvCxnSpPr>
        <p:spPr>
          <a:xfrm>
            <a:off x="2885019" y="3398683"/>
            <a:ext cx="1514788" cy="683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E083151-1267-4C8F-A172-12CAD9645829}"/>
              </a:ext>
            </a:extLst>
          </p:cNvPr>
          <p:cNvCxnSpPr>
            <a:cxnSpLocks/>
          </p:cNvCxnSpPr>
          <p:nvPr/>
        </p:nvCxnSpPr>
        <p:spPr>
          <a:xfrm flipV="1">
            <a:off x="3141785" y="3429000"/>
            <a:ext cx="1258022" cy="13891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90" y="365924"/>
            <a:ext cx="9703342" cy="1325218"/>
          </a:xfrm>
        </p:spPr>
        <p:txBody>
          <a:bodyPr>
            <a:normAutofit/>
          </a:bodyPr>
          <a:lstStyle/>
          <a:p>
            <a:r>
              <a:rPr lang="nl-NL" sz="3199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Terugkijken: fasen van groepsvorming </a:t>
            </a:r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B8A35EF-8069-464F-B37B-9D3134D10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3951" y="3226622"/>
            <a:ext cx="3000699" cy="25863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400" b="1">
                <a:latin typeface="Arial" panose="020B0604020202020204" pitchFamily="34" charset="0"/>
                <a:cs typeface="Arial" panose="020B0604020202020204" pitchFamily="34" charset="0"/>
              </a:rPr>
              <a:t>Ezelsbruggetje:</a:t>
            </a:r>
            <a:br>
              <a:rPr lang="nl-NL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nl-NL" sz="1400" b="1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 iets nieuws,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je brain</a:t>
            </a:r>
            <a:r>
              <a:rPr lang="nl-NL" sz="1400" b="1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 met elkaar, 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daarbij heb je eigen </a:t>
            </a:r>
            <a:r>
              <a:rPr lang="nl-NL" sz="1400" b="1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en, 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dan gaan jullie </a:t>
            </a:r>
            <a:r>
              <a:rPr lang="nl-NL" sz="1400" b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om achteraf een </a:t>
            </a:r>
            <a:r>
              <a:rPr lang="nl-NL" sz="1400" b="1" err="1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nl-NL" sz="140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 te drinken 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om erop terug te kijken.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04A5F2-C083-49B8-87B8-D16D5D72A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83" y="1691140"/>
            <a:ext cx="6996968" cy="48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90" y="365924"/>
            <a:ext cx="9703342" cy="1325218"/>
          </a:xfrm>
        </p:spPr>
        <p:txBody>
          <a:bodyPr>
            <a:normAutofit/>
          </a:bodyPr>
          <a:lstStyle/>
          <a:p>
            <a:r>
              <a:rPr lang="nl-NL" sz="3199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Terugkijken: indeling van groepen </a:t>
            </a: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419036-DBC7-4028-B078-D840C9A78D09}"/>
              </a:ext>
            </a:extLst>
          </p:cNvPr>
          <p:cNvSpPr txBox="1">
            <a:spLocks/>
          </p:cNvSpPr>
          <p:nvPr/>
        </p:nvSpPr>
        <p:spPr>
          <a:xfrm>
            <a:off x="7937389" y="5668903"/>
            <a:ext cx="3810528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Heterogene groep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E94C54B-6CF9-4027-B760-9DD5805458AE}"/>
              </a:ext>
            </a:extLst>
          </p:cNvPr>
          <p:cNvSpPr txBox="1">
            <a:spLocks/>
          </p:cNvSpPr>
          <p:nvPr/>
        </p:nvSpPr>
        <p:spPr>
          <a:xfrm>
            <a:off x="6957404" y="3277033"/>
            <a:ext cx="2964863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Out-</a:t>
            </a:r>
            <a:r>
              <a:rPr lang="nl-NL" sz="2799" b="1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nl-NL" sz="27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7F36D80-EDD4-420B-9675-503D275E1233}"/>
              </a:ext>
            </a:extLst>
          </p:cNvPr>
          <p:cNvSpPr txBox="1">
            <a:spLocks/>
          </p:cNvSpPr>
          <p:nvPr/>
        </p:nvSpPr>
        <p:spPr>
          <a:xfrm>
            <a:off x="1758334" y="2659918"/>
            <a:ext cx="374639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Informele groep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171961E-33B7-4B61-933E-70CA1ED9747F}"/>
              </a:ext>
            </a:extLst>
          </p:cNvPr>
          <p:cNvSpPr txBox="1">
            <a:spLocks/>
          </p:cNvSpPr>
          <p:nvPr/>
        </p:nvSpPr>
        <p:spPr>
          <a:xfrm>
            <a:off x="1155705" y="1984396"/>
            <a:ext cx="3117551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Formele groep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59C152C-BEB6-4FF5-9AD7-DB6B3CD703D9}"/>
              </a:ext>
            </a:extLst>
          </p:cNvPr>
          <p:cNvSpPr txBox="1">
            <a:spLocks/>
          </p:cNvSpPr>
          <p:nvPr/>
        </p:nvSpPr>
        <p:spPr>
          <a:xfrm>
            <a:off x="2144600" y="4716430"/>
            <a:ext cx="3746393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Secundaire groep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389AEE3-629A-4759-AC1E-2075D8F06B0D}"/>
              </a:ext>
            </a:extLst>
          </p:cNvPr>
          <p:cNvSpPr txBox="1">
            <a:spLocks/>
          </p:cNvSpPr>
          <p:nvPr/>
        </p:nvSpPr>
        <p:spPr>
          <a:xfrm>
            <a:off x="7722808" y="1490174"/>
            <a:ext cx="3034118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Open groep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A9B8CFFC-1529-44C3-8B9C-4F49C9B8BEB9}"/>
              </a:ext>
            </a:extLst>
          </p:cNvPr>
          <p:cNvSpPr txBox="1">
            <a:spLocks/>
          </p:cNvSpPr>
          <p:nvPr/>
        </p:nvSpPr>
        <p:spPr>
          <a:xfrm>
            <a:off x="1026407" y="4019479"/>
            <a:ext cx="3438874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Primaire groep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D603483-84EE-4C14-85B4-01BA9A062339}"/>
              </a:ext>
            </a:extLst>
          </p:cNvPr>
          <p:cNvSpPr txBox="1">
            <a:spLocks/>
          </p:cNvSpPr>
          <p:nvPr/>
        </p:nvSpPr>
        <p:spPr>
          <a:xfrm>
            <a:off x="8905243" y="1962964"/>
            <a:ext cx="3414503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Gesloten groep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F9765E35-2321-45B4-A5C9-307350945F36}"/>
              </a:ext>
            </a:extLst>
          </p:cNvPr>
          <p:cNvSpPr txBox="1">
            <a:spLocks/>
          </p:cNvSpPr>
          <p:nvPr/>
        </p:nvSpPr>
        <p:spPr>
          <a:xfrm>
            <a:off x="5989042" y="2694261"/>
            <a:ext cx="2498289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nl-NL" sz="2799" b="1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nl-NL" sz="27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60ACEC27-7123-4133-8EF0-13FE2715E26B}"/>
              </a:ext>
            </a:extLst>
          </p:cNvPr>
          <p:cNvSpPr txBox="1">
            <a:spLocks/>
          </p:cNvSpPr>
          <p:nvPr/>
        </p:nvSpPr>
        <p:spPr>
          <a:xfrm>
            <a:off x="6346185" y="4982765"/>
            <a:ext cx="3810528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99" b="1">
                <a:latin typeface="Arial" panose="020B0604020202020204" pitchFamily="34" charset="0"/>
                <a:cs typeface="Arial" panose="020B0604020202020204" pitchFamily="34" charset="0"/>
              </a:rPr>
              <a:t>Homogene groep</a:t>
            </a:r>
          </a:p>
        </p:txBody>
      </p:sp>
    </p:spTree>
    <p:extLst>
      <p:ext uri="{BB962C8B-B14F-4D97-AF65-F5344CB8AC3E}">
        <p14:creationId xmlns:p14="http://schemas.microsoft.com/office/powerpoint/2010/main" val="26510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9868-D0D4-4EDE-B935-45C93C42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30" y="365125"/>
            <a:ext cx="9705869" cy="1325563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1DAE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slag ‘groepslidmaatschap’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7FCB2-D2DB-49FB-9C48-24035A936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930" y="1825625"/>
            <a:ext cx="856287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Beantwoord de volgende vragen in menti.com: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0" i="0">
                <a:solidFill>
                  <a:srgbClr val="252B36"/>
                </a:solidFill>
                <a:effectLst/>
                <a:latin typeface="MentiText"/>
              </a:rPr>
              <a:t>Go to </a:t>
            </a:r>
            <a:r>
              <a:rPr lang="en-US" sz="1800" b="1" i="0">
                <a:solidFill>
                  <a:srgbClr val="252B36"/>
                </a:solidFill>
                <a:effectLst/>
                <a:latin typeface="MentiText"/>
              </a:rPr>
              <a:t>www.menti.com</a:t>
            </a:r>
            <a:r>
              <a:rPr lang="en-US" sz="1800" b="0" i="0">
                <a:solidFill>
                  <a:srgbClr val="252B36"/>
                </a:solidFill>
                <a:effectLst/>
                <a:latin typeface="MentiText"/>
              </a:rPr>
              <a:t> and use the code </a:t>
            </a:r>
            <a:r>
              <a:rPr lang="en-US" sz="1800" b="1" i="0">
                <a:solidFill>
                  <a:srgbClr val="252B36"/>
                </a:solidFill>
                <a:effectLst/>
                <a:latin typeface="MentiText"/>
              </a:rPr>
              <a:t>3723 4154</a:t>
            </a: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1. Waarom willen wij als mensen bij een groep horen?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2. Wat leren we in een groep?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A36C46-0B09-4D30-9D4E-453FD3925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509" y="3520230"/>
            <a:ext cx="4064124" cy="29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80074-F956-44B7-BBA4-9C79985A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nlinemedia 4" title="Pinguïns">
            <a:hlinkClick r:id="" action="ppaction://media"/>
            <a:extLst>
              <a:ext uri="{FF2B5EF4-FFF2-40B4-BE49-F238E27FC236}">
                <a16:creationId xmlns:a16="http://schemas.microsoft.com/office/drawing/2014/main" id="{678EA5C6-5A43-4267-9D0B-34A13D4ACD6C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5506" y="2202748"/>
            <a:ext cx="6511724" cy="36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Kleurenschema MBO Utrec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Lettertypen MBO Utrec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hema1" id="{B19CD82E-3944-42CA-A057-AC1EA9208146}" vid="{CC1B4E45-6D88-47B2-8809-579A142A468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c96843-129e-4ac9-b649-860bd1e47521" xsi:nil="true"/>
    <lcf76f155ced4ddcb4097134ff3c332f xmlns="417ae187-688b-4a2e-8a43-e8df04768c19">
      <Terms xmlns="http://schemas.microsoft.com/office/infopath/2007/PartnerControls"/>
    </lcf76f155ced4ddcb4097134ff3c332f>
    <SharedWithUsers xmlns="f3c96843-129e-4ac9-b649-860bd1e47521">
      <UserInfo>
        <DisplayName/>
        <AccountId xsi:nil="true"/>
        <AccountType/>
      </UserInfo>
    </SharedWithUsers>
    <MediaLengthInSeconds xmlns="417ae187-688b-4a2e-8a43-e8df04768c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838528E79A6429174435AEEE36949" ma:contentTypeVersion="16" ma:contentTypeDescription="Een nieuw document maken." ma:contentTypeScope="" ma:versionID="e879f3d52fdf5ef7fe842ab46f1df481">
  <xsd:schema xmlns:xsd="http://www.w3.org/2001/XMLSchema" xmlns:xs="http://www.w3.org/2001/XMLSchema" xmlns:p="http://schemas.microsoft.com/office/2006/metadata/properties" xmlns:ns2="417ae187-688b-4a2e-8a43-e8df04768c19" xmlns:ns3="f3c96843-129e-4ac9-b649-860bd1e47521" targetNamespace="http://schemas.microsoft.com/office/2006/metadata/properties" ma:root="true" ma:fieldsID="cec74a6a3ffae4dc44657c35d34e0a0e" ns2:_="" ns3:_="">
    <xsd:import namespace="417ae187-688b-4a2e-8a43-e8df04768c19"/>
    <xsd:import namespace="f3c96843-129e-4ac9-b649-860bd1e47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e187-688b-4a2e-8a43-e8df04768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d4802d2-9749-450c-93e5-73106d07e2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6843-129e-4ac9-b649-860bd1e47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271944-ee2a-4359-8a3a-fac2ec250207}" ma:internalName="TaxCatchAll" ma:showField="CatchAllData" ma:web="f3c96843-129e-4ac9-b649-860bd1e47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4CA7A-8628-49F7-88D5-3246EDDF78A8}">
  <ds:schemaRefs>
    <ds:schemaRef ds:uri="http://schemas.microsoft.com/office/infopath/2007/PartnerControls"/>
    <ds:schemaRef ds:uri="417ae187-688b-4a2e-8a43-e8df04768c19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3c96843-129e-4ac9-b649-860bd1e4752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37D4A80-38EA-4DE3-A321-27E36F034C2F}">
  <ds:schemaRefs>
    <ds:schemaRef ds:uri="417ae187-688b-4a2e-8a43-e8df04768c19"/>
    <ds:schemaRef ds:uri="f3c96843-129e-4ac9-b649-860bd1e475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E9C50B-6D00-461A-A650-8C33BF6F49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18</TotalTime>
  <Words>1603</Words>
  <Application>Microsoft Office PowerPoint</Application>
  <PresentationFormat>Breedbeeld</PresentationFormat>
  <Paragraphs>217</Paragraphs>
  <Slides>20</Slides>
  <Notes>19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MentiText</vt:lpstr>
      <vt:lpstr>Roboto</vt:lpstr>
      <vt:lpstr>Thema1</vt:lpstr>
      <vt:lpstr>P6 - Les 4 - Groepsdynamica    </vt:lpstr>
      <vt:lpstr>Studiewijzer</vt:lpstr>
      <vt:lpstr>Programma van deze les</vt:lpstr>
      <vt:lpstr>Lesdoelen</vt:lpstr>
      <vt:lpstr>Terugkijken: fasen van groepsvorming </vt:lpstr>
      <vt:lpstr>Terugkijken: fasen van groepsvorming </vt:lpstr>
      <vt:lpstr>Terugkijken: indeling van groepen </vt:lpstr>
      <vt:lpstr>Aan de slag ‘groepslidmaatschap’</vt:lpstr>
      <vt:lpstr>PowerPoint-presentatie</vt:lpstr>
      <vt:lpstr>Theorie – Belangrijke groepskenmerken</vt:lpstr>
      <vt:lpstr>Theorie – 1. Groepsdoel</vt:lpstr>
      <vt:lpstr>Theorie – 2. Groepsinteractie</vt:lpstr>
      <vt:lpstr>Theorie – 3. Machtsstructuur</vt:lpstr>
      <vt:lpstr>Theorie – 4. Groepsnormen</vt:lpstr>
      <vt:lpstr>Theorie – 5. Groepsrollen</vt:lpstr>
      <vt:lpstr>Aan de slag </vt:lpstr>
      <vt:lpstr>Nabespreken</vt:lpstr>
      <vt:lpstr>Evalueren en reflecteren</vt:lpstr>
      <vt:lpstr>Voor de volgende keer…</vt:lpstr>
      <vt:lpstr>Tot de volgende keer…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Rick Ploemen</dc:creator>
  <cp:lastModifiedBy>Wessel van Veen</cp:lastModifiedBy>
  <cp:revision>3</cp:revision>
  <cp:lastPrinted>2021-11-29T08:48:03Z</cp:lastPrinted>
  <dcterms:created xsi:type="dcterms:W3CDTF">2020-08-31T08:51:51Z</dcterms:created>
  <dcterms:modified xsi:type="dcterms:W3CDTF">2022-11-30T07:50:57Z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0x01010031A838528E79A6429174435AEEE36949</vt:lpwstr>
  </property>
  <property fmtid="{D5CDD505-2E9C-101B-9397-08002B2CF9AE}" pid="3" name="Order">
    <vt:r8>18200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